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Nanum Myeongjo" panose="020B0600000101010101" charset="-127"/>
      <p:regular r:id="rId17"/>
      <p:bold r:id="rId18"/>
    </p:embeddedFont>
    <p:embeddedFont>
      <p:font typeface="Ubuntu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E2A5D4-DB0A-4E50-97C3-E00E31B9292D}">
  <a:tblStyle styleId="{99E2A5D4-DB0A-4E50-97C3-E00E31B929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8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8546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31e907ef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31e907ef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55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31e907ef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31e907ef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081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31e907e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31e907e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781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31e907ef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31e907ef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406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31e907ef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31e907ef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231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33242e485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33242e485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61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1e907ef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1e907ef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04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31e907ef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31e907ef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08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31e907e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31e907e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959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333d0378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333d0378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278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31e907ef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31e907ef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260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e9f314c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2e9f314c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454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825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31e907e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31e907ef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60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wJGyNEpVQCHReYLtYGLhXWGlaRMsetd/view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://drive.google.com/file/d/1fzV_b3cOoTwpHq5xswP_HFpB8YKBOKp5/view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ummerYuKorea/detect-mask" TargetMode="External"/><Relationship Id="rId3" Type="http://schemas.openxmlformats.org/officeDocument/2006/relationships/hyperlink" Target="https://pjreddie.com/media/files/papers/YOLOv3.pdf" TargetMode="External"/><Relationship Id="rId7" Type="http://schemas.openxmlformats.org/officeDocument/2006/relationships/hyperlink" Target="https://github.com/AlexeyAB/Yolo_mar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lexeyAB/darknet.git" TargetMode="External"/><Relationship Id="rId5" Type="http://schemas.openxmlformats.org/officeDocument/2006/relationships/hyperlink" Target="http://blog.naver.com/PostView.nhn?blogId=sogangori&amp;logNo=220993971883" TargetMode="External"/><Relationship Id="rId4" Type="http://schemas.openxmlformats.org/officeDocument/2006/relationships/hyperlink" Target="https://pjreddie.com/darknet/yol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youtube.com/watch?v=qx2fEuP21dA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시각지능 수업 프로젝트 8조</a:t>
            </a:r>
            <a:endParaRPr sz="3000" b="1"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YOLOv3를 이용한 마스크 감지 (object detection)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653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 smtClean="0"/>
              <a:t>2020.04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391625" y="-2800"/>
            <a:ext cx="80760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Yolo v3 custom 학습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</a:t>
            </a:r>
            <a:r>
              <a:rPr lang="ko" sz="900" b="1">
                <a:latin typeface="Nanum Myeongjo"/>
                <a:ea typeface="Nanum Myeongjo"/>
                <a:cs typeface="Nanum Myeongjo"/>
                <a:sym typeface="Nanum Myeongjo"/>
              </a:rPr>
              <a:t>Environment</a:t>
            </a: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:</a:t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	- Ubuntu 18.04.04</a:t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	- GPU 2대 (</a:t>
            </a:r>
            <a:r>
              <a:rPr lang="ko" sz="900">
                <a:solidFill>
                  <a:srgbClr val="222222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Quadro RTX 5000)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ko" sz="900" b="1">
                <a:latin typeface="Nanum Myeongjo"/>
                <a:ea typeface="Nanum Myeongjo"/>
                <a:cs typeface="Nanum Myeongjo"/>
                <a:sym typeface="Nanum Myeongjo"/>
              </a:rPr>
              <a:t>Input Data</a:t>
            </a: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: (64, 416, 416, 3)</a:t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	- 컬러 이미지 360장 (416 x 416) &amp; BBOX label file</a:t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	- Train:Validaion = 9:1</a:t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	- batch size: 64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Class: 1 class (label: coronamask)</a:t>
            </a:r>
            <a:endParaRPr sz="9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ko" sz="9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Pretrained Model</a:t>
            </a:r>
            <a:r>
              <a:rPr lang="ko" sz="9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Darknet-53</a:t>
            </a:r>
            <a:endParaRPr sz="9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/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ko" sz="900" b="1">
                <a:latin typeface="Nanum Myeongjo"/>
                <a:ea typeface="Nanum Myeongjo"/>
                <a:cs typeface="Nanum Myeongjo"/>
                <a:sym typeface="Nanum Myeongjo"/>
              </a:rPr>
              <a:t>Training time</a:t>
            </a: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: 1000 Epoch-&gt; 45 min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ko" sz="900" b="1">
                <a:latin typeface="Nanum Myeongjo"/>
                <a:ea typeface="Nanum Myeongjo"/>
                <a:cs typeface="Nanum Myeongjo"/>
                <a:sym typeface="Nanum Myeongjo"/>
              </a:rPr>
              <a:t>Result:</a:t>
            </a:r>
            <a:endParaRPr sz="9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150" y="779588"/>
            <a:ext cx="4249075" cy="23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5424250" y="3205475"/>
            <a:ext cx="21174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[ 학습 중 GPU 사용 status ]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graphicFrame>
        <p:nvGraphicFramePr>
          <p:cNvPr id="151" name="Google Shape;151;p22"/>
          <p:cNvGraphicFramePr/>
          <p:nvPr/>
        </p:nvGraphicFramePr>
        <p:xfrm>
          <a:off x="1177400" y="2901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{99E2A5D4-DB0A-4E50-97C3-E00E31B9292D}</a:tableStyleId>
              </a:tblPr>
              <a:tblGrid>
                <a:gridCol w="1155825"/>
                <a:gridCol w="1155825"/>
              </a:tblGrid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Epoch</a:t>
                      </a:r>
                      <a:endParaRPr sz="600" b="1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 b="1"/>
                        <a:t>Loss</a:t>
                      </a:r>
                      <a:endParaRPr sz="600" b="1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33.860168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18.565727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11.401079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4.144108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500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1.350732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600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0.741436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700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1.069733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800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2.67825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900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1.12672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3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1000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2.444287</a:t>
                      </a:r>
                      <a:endParaRPr sz="600"/>
                    </a:p>
                  </a:txBody>
                  <a:tcPr marL="28575" marR="28575" marT="19050" marB="19050" anchor="b">
                    <a:lnL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438650" y="445500"/>
            <a:ext cx="85206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모델 선택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57" name="Google Shape;157;p23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75" y="1808675"/>
            <a:ext cx="7045974" cy="31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623125" y="973300"/>
            <a:ext cx="75669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-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Yolo 문서에 따르면 1 Class 당 1000 Epoch 학습 모델이 권장됨 (40 Class -&gt; 40000 Epoch )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-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데이터가 적으므로 더 적은 Epoch의 모델을 선택하려고 함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Char char="-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Validation data가 36개로 Overfitting을 판단하기에 데이터가 부족</a:t>
            </a:r>
            <a:b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→ 적당한 지점의 모델을 실행해보며 threshold 등으로 조절하기로 함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/>
        </p:nvSpPr>
        <p:spPr>
          <a:xfrm>
            <a:off x="391625" y="225800"/>
            <a:ext cx="80760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Test: img test 결과</a:t>
            </a: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/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darknet53 기반 Epoch 600 지점 모델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threshold: 0.5 (경험적으로 조정)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75" y="3165250"/>
            <a:ext cx="2458875" cy="16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5" y="980750"/>
            <a:ext cx="4448150" cy="18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4443400" y="3364850"/>
            <a:ext cx="2874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=&gt; Epoch 600 이상</a:t>
            </a: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(600, 700, 800, ..)</a:t>
            </a: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의 모델에서 </a:t>
            </a:r>
            <a:r>
              <a:rPr lang="ko" sz="1000" b="1">
                <a:latin typeface="Nanum Myeongjo"/>
                <a:ea typeface="Nanum Myeongjo"/>
                <a:cs typeface="Nanum Myeongjo"/>
                <a:sym typeface="Nanum Myeongjo"/>
              </a:rPr>
              <a:t>학습하지 않은 img에서도</a:t>
            </a: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 mask가 detect 되는 것을 확인 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391625" y="225800"/>
            <a:ext cx="80760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Test: 실시간 영상으로 mask 착용 여부 구분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-darknet53 기반 Epoch 600 지점 모델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person 감지 threshold: 0.7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mask 감지 threshold: 0.4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결과 분류</a:t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 b="1">
                <a:solidFill>
                  <a:srgbClr val="38761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GREEN BOX</a:t>
            </a: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: 마스크 착용한 사람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CC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RED BOX</a:t>
            </a: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: 착용하지 않은 사람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72" name="Google Shape;172;p25" title="yolo-video-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83" y="1853275"/>
            <a:ext cx="3809717" cy="28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 title="yolo-video-test2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625" y="1872475"/>
            <a:ext cx="3784150" cy="283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848" y="2059398"/>
            <a:ext cx="3164025" cy="21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6525" y="2092350"/>
            <a:ext cx="3231500" cy="21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/>
        </p:nvSpPr>
        <p:spPr>
          <a:xfrm>
            <a:off x="391625" y="225800"/>
            <a:ext cx="80760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참고 문서 및 산출물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534000" y="963200"/>
            <a:ext cx="8076000" cy="3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AutoNum type="arabicPeriod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참고 문서: 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https://pjreddie.com/media/files/papers/YOLOv3.pdf</a:t>
            </a: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https://pjreddie.com/darknet/yolo/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 u="sng">
                <a:solidFill>
                  <a:schemeClr val="hlink"/>
                </a:solidFill>
                <a:hlinkClick r:id="rId5"/>
              </a:rPr>
              <a:t>http://blog.naver.com/PostView.nhn?blogId=sogangori&amp;logNo=220993971883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Myeongjo"/>
              <a:buAutoNum type="arabicPeriod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참고 소스코드</a:t>
            </a: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학습 : </a:t>
            </a:r>
            <a:r>
              <a:rPr lang="ko" sz="1000" u="sng">
                <a:solidFill>
                  <a:schemeClr val="hlink"/>
                </a:solidFill>
                <a:hlinkClick r:id="rId6"/>
              </a:rPr>
              <a:t>https://github.com/AlexeyAB/darknet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Char char="-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데이터 전처리: </a:t>
            </a:r>
            <a:r>
              <a:rPr lang="ko" sz="1100" u="sng">
                <a:solidFill>
                  <a:schemeClr val="hlink"/>
                </a:solidFill>
                <a:hlinkClick r:id="rId7"/>
              </a:rPr>
              <a:t>https://github.com/AlexeyAB/Yolo_mark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rabi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YOLO.v3 기반 mask-detection 소스 코드</a:t>
            </a:r>
            <a:b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ko" sz="1100" u="sng">
                <a:solidFill>
                  <a:schemeClr val="hlink"/>
                </a:solidFill>
                <a:hlinkClick r:id="rId8"/>
              </a:rPr>
              <a:t>https://github.com/SummerYuKorea/detect-mask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04675" y="302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시각지능 프로젝트 주제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Myeongjo"/>
              <a:buChar char="-"/>
            </a:pPr>
            <a:r>
              <a:rPr lang="ko" sz="1100">
                <a:latin typeface="Nanum Myeongjo"/>
                <a:ea typeface="Nanum Myeongjo"/>
                <a:cs typeface="Nanum Myeongjo"/>
                <a:sym typeface="Nanum Myeongjo"/>
              </a:rPr>
              <a:t>배경: 2020년 코로나19 사태로 건물 내 마스크 착용이 의무화되고 있음</a:t>
            </a:r>
            <a:endParaRPr sz="11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Myeongjo"/>
              <a:buChar char="-"/>
            </a:pPr>
            <a:r>
              <a:rPr lang="ko" sz="1100">
                <a:latin typeface="Nanum Myeongjo"/>
                <a:ea typeface="Nanum Myeongjo"/>
                <a:cs typeface="Nanum Myeongjo"/>
                <a:sym typeface="Nanum Myeongjo"/>
              </a:rPr>
              <a:t>주제: 실시간 object detection(yolov3)을 통한 마스크를 착용한 사람/ 착용하지 않은 사람 구분</a:t>
            </a:r>
            <a:endParaRPr sz="11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825" y="1160600"/>
            <a:ext cx="2536728" cy="3382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4"/>
          <p:cNvGrpSpPr/>
          <p:nvPr/>
        </p:nvGrpSpPr>
        <p:grpSpPr>
          <a:xfrm>
            <a:off x="891770" y="1193758"/>
            <a:ext cx="2975982" cy="3349172"/>
            <a:chOff x="1069475" y="1210325"/>
            <a:chExt cx="3112626" cy="3541849"/>
          </a:xfrm>
        </p:grpSpPr>
        <p:pic>
          <p:nvPicPr>
            <p:cNvPr id="63" name="Google Shape;63;p14"/>
            <p:cNvPicPr preferRelativeResize="0"/>
            <p:nvPr/>
          </p:nvPicPr>
          <p:blipFill rotWithShape="1">
            <a:blip r:embed="rId4">
              <a:alphaModFix/>
            </a:blip>
            <a:srcRect l="10198" r="9999"/>
            <a:stretch/>
          </p:blipFill>
          <p:spPr>
            <a:xfrm>
              <a:off x="1069475" y="1210325"/>
              <a:ext cx="3112626" cy="1755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 rotWithShape="1">
            <a:blip r:embed="rId5">
              <a:alphaModFix/>
            </a:blip>
            <a:srcRect l="10184" r="10064"/>
            <a:stretch/>
          </p:blipFill>
          <p:spPr>
            <a:xfrm>
              <a:off x="1069475" y="2965500"/>
              <a:ext cx="3112626" cy="178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14"/>
          <p:cNvSpPr txBox="1"/>
          <p:nvPr/>
        </p:nvSpPr>
        <p:spPr>
          <a:xfrm>
            <a:off x="837525" y="4617500"/>
            <a:ext cx="25368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[ 시각지능(얼굴인식)을 통한 출입문 통제 예 ]</a:t>
            </a:r>
            <a:endParaRPr sz="900"/>
          </a:p>
        </p:txBody>
      </p:sp>
      <p:sp>
        <p:nvSpPr>
          <p:cNvPr id="66" name="Google Shape;66;p14"/>
          <p:cNvSpPr txBox="1"/>
          <p:nvPr/>
        </p:nvSpPr>
        <p:spPr>
          <a:xfrm>
            <a:off x="5970413" y="4617500"/>
            <a:ext cx="23955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[ 건물 내 마스크 의무화 ]</a:t>
            </a:r>
            <a:endParaRPr sz="900"/>
          </a:p>
        </p:txBody>
      </p:sp>
      <p:pic>
        <p:nvPicPr>
          <p:cNvPr id="67" name="Google Shape;67;p14" descr="불편한 지문인식/카드인식 방식은 이제그만..!&#10;99%에 달하는 인식율과 신속하고 안전한 출입이 가능한 마인즈랩의 얼굴인식 기반 출입 시스템을 소개합니다.&#10;&#10;# 인공지능이 필요할 땐, maum.ai&#10;# AI 키오스크 관련 문의:  1833-4372 / hello@mindslab.ai" title="지문보다 훨씬 편한 얼굴인식 출입 키오스크!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4250" y="4617500"/>
            <a:ext cx="536600" cy="4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75" y="1014050"/>
            <a:ext cx="5049673" cy="1678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5"/>
          <p:cNvGrpSpPr/>
          <p:nvPr/>
        </p:nvGrpSpPr>
        <p:grpSpPr>
          <a:xfrm>
            <a:off x="385363" y="3117225"/>
            <a:ext cx="4987501" cy="1369850"/>
            <a:chOff x="1783963" y="2560825"/>
            <a:chExt cx="4987501" cy="1369850"/>
          </a:xfrm>
        </p:grpSpPr>
        <p:pic>
          <p:nvPicPr>
            <p:cNvPr id="74" name="Google Shape;7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3963" y="2913425"/>
              <a:ext cx="4987501" cy="1017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5"/>
            <p:cNvSpPr txBox="1"/>
            <p:nvPr/>
          </p:nvSpPr>
          <p:spPr>
            <a:xfrm>
              <a:off x="2153175" y="2560825"/>
              <a:ext cx="39231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YOLO: </a:t>
              </a:r>
              <a:r>
                <a:rPr lang="ko" b="1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You Only Look Once</a:t>
              </a:r>
              <a:endParaRPr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6" name="Google Shape;76;p15"/>
          <p:cNvSpPr txBox="1"/>
          <p:nvPr/>
        </p:nvSpPr>
        <p:spPr>
          <a:xfrm>
            <a:off x="5520750" y="518375"/>
            <a:ext cx="3386700" cy="4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Nanum Myeongjo"/>
              <a:buChar char="-"/>
            </a:pPr>
            <a:r>
              <a:rPr lang="ko" sz="1100" b="1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R-CNN</a:t>
            </a:r>
            <a:r>
              <a:rPr lang="ko" sz="1100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1천개 이상의 후보 영역 제안, 각 영역의 Class 추론, 실시간 감지 불가</a:t>
            </a:r>
            <a:endParaRPr sz="1100">
              <a:solidFill>
                <a:srgbClr val="252525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Nanum Myeongjo"/>
              <a:buChar char="-"/>
            </a:pPr>
            <a:r>
              <a:rPr lang="ko" sz="1100" b="1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YOLO</a:t>
            </a:r>
            <a:r>
              <a:rPr lang="ko" sz="1100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단일 컨볼 루션 네트워크가 경계 상자와 이러한 상자의 클래스 확률을 예측</a:t>
            </a:r>
            <a:endParaRPr sz="1100">
              <a:solidFill>
                <a:srgbClr val="252525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Nanum Myeongjo"/>
              <a:buChar char="-"/>
            </a:pPr>
            <a:r>
              <a:rPr lang="ko" sz="1100" b="1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YOLO 장점</a:t>
            </a:r>
            <a:r>
              <a:rPr lang="ko" sz="1100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</a:t>
            </a:r>
            <a:br>
              <a:rPr lang="ko" sz="1100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100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최초의 실시간 obj detection</a:t>
            </a:r>
            <a:endParaRPr sz="1100">
              <a:solidFill>
                <a:srgbClr val="252525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Nanum Myeongjo"/>
              <a:buChar char="-"/>
            </a:pPr>
            <a:r>
              <a:rPr lang="ko" sz="1100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하나의 네트워크를 사용하므로 (You Only Look Once) R-CNN보다 빠름 (45fps)</a:t>
            </a:r>
            <a:endParaRPr sz="1100">
              <a:solidFill>
                <a:srgbClr val="252525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Nanum Myeongjo"/>
              <a:buChar char="-"/>
            </a:pPr>
            <a:r>
              <a:rPr lang="ko" sz="1100" b="1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YOLO 단점</a:t>
            </a:r>
            <a:r>
              <a:rPr lang="ko" sz="1100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R-CNN 계열은 후보를 1천개 이상 제안하는것에 비해 YOLO는 총 7x7x2 = 98개의 후보를 제안하므로 이로 인해 성능이 떨어짐 (그리드가 7x7기반일때)</a:t>
            </a:r>
            <a:endParaRPr sz="1100">
              <a:solidFill>
                <a:srgbClr val="252525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Nanum Myeongjo"/>
              <a:buChar char="-"/>
            </a:pPr>
            <a:r>
              <a:rPr lang="ko" sz="1100">
                <a:solidFill>
                  <a:srgbClr val="25252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그래서 한 오브젝트 주변에 여러개의 오브젝트가 있을 때, 혹은 작은 오브젝트가 여러개 있을 때 검출이 잘 안됨.</a:t>
            </a:r>
            <a:endParaRPr sz="11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4294967295"/>
          </p:nvPr>
        </p:nvSpPr>
        <p:spPr>
          <a:xfrm>
            <a:off x="304675" y="302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네트워크 선택: R-CNN vs YOLO</a:t>
            </a:r>
            <a:endParaRPr sz="11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762350" y="3756875"/>
            <a:ext cx="76878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Myeongjo"/>
              <a:buChar char="-"/>
            </a:pPr>
            <a:r>
              <a:rPr lang="ko" sz="1100" b="1">
                <a:solidFill>
                  <a:schemeClr val="dk1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작동 방식</a:t>
            </a:r>
            <a:endParaRPr sz="1100" b="1">
              <a:solidFill>
                <a:schemeClr val="dk1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Myeongjo"/>
              <a:buChar char="-"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이미지를 SxS 그리드로 분할. 각 그리드 내에서 m 경계 상자를 사용.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Myeongjo"/>
              <a:buChar char="-"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네트워크는 경계 상자에 대한 클래스 확률 및 오프셋 값을 출력.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Myeongjo"/>
              <a:buChar char="-"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임계 값보다 높은 클래스 확률을 갖는 경계 박스가 선택됨.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287900" y="157200"/>
            <a:ext cx="85206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Ubuntu"/>
                <a:ea typeface="Ubuntu"/>
                <a:cs typeface="Ubuntu"/>
                <a:sym typeface="Ubuntu"/>
              </a:rPr>
              <a:t>YOLO 작동방식</a:t>
            </a:r>
            <a:endParaRPr sz="28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84" name="Google Shape;84;p16"/>
          <p:cNvGrpSpPr/>
          <p:nvPr/>
        </p:nvGrpSpPr>
        <p:grpSpPr>
          <a:xfrm>
            <a:off x="419100" y="680864"/>
            <a:ext cx="7911624" cy="3012936"/>
            <a:chOff x="373175" y="1432989"/>
            <a:chExt cx="7911624" cy="3012936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3175" y="1432989"/>
              <a:ext cx="7911624" cy="2554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6"/>
            <p:cNvSpPr txBox="1"/>
            <p:nvPr/>
          </p:nvSpPr>
          <p:spPr>
            <a:xfrm>
              <a:off x="4142293" y="1552400"/>
              <a:ext cx="20025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Nanum Myeongjo"/>
                  <a:ea typeface="Nanum Myeongjo"/>
                  <a:cs typeface="Nanum Myeongjo"/>
                  <a:sym typeface="Nanum Myeongjo"/>
                </a:rPr>
                <a:t>BBOXES + Confidence</a:t>
              </a:r>
              <a:endParaRPr sz="12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4257943" y="4046925"/>
              <a:ext cx="2002500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Nanum Myeongjo"/>
                  <a:ea typeface="Nanum Myeongjo"/>
                  <a:cs typeface="Nanum Myeongjo"/>
                  <a:sym typeface="Nanum Myeongjo"/>
                </a:rPr>
                <a:t>Class Probability map</a:t>
              </a:r>
              <a:endParaRPr sz="12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</p:grpSp>
      <p:sp>
        <p:nvSpPr>
          <p:cNvPr id="88" name="Google Shape;88;p16"/>
          <p:cNvSpPr txBox="1"/>
          <p:nvPr/>
        </p:nvSpPr>
        <p:spPr>
          <a:xfrm>
            <a:off x="6370643" y="3102625"/>
            <a:ext cx="20025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Myeongjo"/>
                <a:ea typeface="Nanum Myeongjo"/>
                <a:cs typeface="Nanum Myeongjo"/>
                <a:sym typeface="Nanum Myeongjo"/>
              </a:rPr>
              <a:t>Final Detection</a:t>
            </a:r>
            <a:endParaRPr sz="12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762350" y="3988175"/>
            <a:ext cx="7687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Myeongjo"/>
              <a:buChar char="-"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network architecture는 GoogLeNet for image classification 모델을 기반.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Myeongjo"/>
              <a:buChar char="-"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v2, v3 모두 BN을 사용.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Myeongjo"/>
              <a:buChar char="-"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v2(2016): 19 CNN layer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Myeongjo"/>
              <a:buChar char="-"/>
            </a:pP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v3(2018): 53 CNN layer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87900" y="157200"/>
            <a:ext cx="8520600" cy="4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Ubuntu"/>
                <a:ea typeface="Ubuntu"/>
                <a:cs typeface="Ubuntu"/>
                <a:sym typeface="Ubuntu"/>
              </a:rPr>
              <a:t>YOLO Network</a:t>
            </a:r>
            <a:endParaRPr sz="24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925" y="776400"/>
            <a:ext cx="1894625" cy="26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337"/>
            <a:ext cx="3772500" cy="8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5723175" y="3378475"/>
            <a:ext cx="1785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Myeongjo"/>
                <a:ea typeface="Nanum Myeongjo"/>
                <a:cs typeface="Nanum Myeongjo"/>
                <a:sym typeface="Nanum Myeongjo"/>
              </a:rPr>
              <a:t>[ 성능 비교 ]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044925" y="3452075"/>
            <a:ext cx="2571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Nanum Myeongjo"/>
                <a:ea typeface="Nanum Myeongjo"/>
                <a:cs typeface="Nanum Myeongjo"/>
                <a:sym typeface="Nanum Myeongjo"/>
              </a:rPr>
              <a:t>[ feature extractor network]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533950" y="165700"/>
            <a:ext cx="85206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0000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55550" y="366050"/>
            <a:ext cx="8520600" cy="108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Myeongjo"/>
              <a:buAutoNum type="arabicPeriod"/>
            </a:pPr>
            <a:r>
              <a:rPr lang="ko" sz="1200" b="1">
                <a:solidFill>
                  <a:srgbClr val="000000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Bounding Box Prediction (Sum of Squared Error)</a:t>
            </a:r>
            <a:br>
              <a:rPr lang="ko" sz="1200" b="1">
                <a:solidFill>
                  <a:srgbClr val="000000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200" b="1">
                <a:solidFill>
                  <a:srgbClr val="000000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- 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boundary box offset 비교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Myeongjo"/>
              <a:buAutoNum type="arabicPeriod"/>
            </a:pPr>
            <a:r>
              <a:rPr lang="ko" sz="12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Class Prediction (SSE)</a:t>
            </a:r>
            <a:br>
              <a:rPr lang="ko" sz="12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2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overlapping (여자 &amp; 사람) 되는 레이블이 있을 수 있으므로 v3에서는 softmax는 사용하지 않고 binary cross-entropy 로 변경      </a:t>
            </a:r>
            <a:endParaRPr sz="12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" sz="1100">
                <a:solidFill>
                  <a:schemeClr val="dk1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=&gt; box confidential score x conditional class probability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4294967295"/>
          </p:nvPr>
        </p:nvSpPr>
        <p:spPr>
          <a:xfrm>
            <a:off x="311700" y="16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YOLO Loss Function</a:t>
            </a:r>
            <a:endParaRPr sz="11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28" y="2571750"/>
            <a:ext cx="3698497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 flipH="1">
            <a:off x="4530875" y="2746925"/>
            <a:ext cx="301200" cy="642900"/>
          </a:xfrm>
          <a:prstGeom prst="mo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4984475" y="2827300"/>
            <a:ext cx="38961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AutoNum type="arabicPeriod"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BBox predict: x, y, w, h를 regression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18"/>
          <p:cNvSpPr/>
          <p:nvPr/>
        </p:nvSpPr>
        <p:spPr>
          <a:xfrm flipH="1">
            <a:off x="4530875" y="3642725"/>
            <a:ext cx="301200" cy="642900"/>
          </a:xfrm>
          <a:prstGeom prst="mo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4984475" y="3743225"/>
            <a:ext cx="23106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-"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confidential loss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1" name="Google Shape;111;p18"/>
          <p:cNvSpPr/>
          <p:nvPr/>
        </p:nvSpPr>
        <p:spPr>
          <a:xfrm flipH="1">
            <a:off x="4530875" y="4436800"/>
            <a:ext cx="301200" cy="642900"/>
          </a:xfrm>
          <a:prstGeom prst="mo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4939925" y="4597600"/>
            <a:ext cx="38961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2. Classification loss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01825" y="4474825"/>
            <a:ext cx="17982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[v2 loss function]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304675" y="302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초기 object detect 실행 결과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Myeongjo"/>
              <a:buChar char="-"/>
            </a:pPr>
            <a:r>
              <a:rPr lang="ko" sz="1100">
                <a:latin typeface="Nanum Myeongjo"/>
                <a:ea typeface="Nanum Myeongjo"/>
                <a:cs typeface="Nanum Myeongjo"/>
                <a:sym typeface="Nanum Myeongjo"/>
              </a:rPr>
              <a:t>pretrained model에서는 mask가 검출되지 않음</a:t>
            </a:r>
            <a:endParaRPr sz="11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Myeongjo"/>
              <a:buChar char="-"/>
            </a:pPr>
            <a:r>
              <a:rPr lang="ko" sz="1100">
                <a:latin typeface="Nanum Myeongjo"/>
                <a:ea typeface="Nanum Myeongjo"/>
                <a:cs typeface="Nanum Myeongjo"/>
                <a:sym typeface="Nanum Myeongjo"/>
              </a:rPr>
              <a:t>사용 model: </a:t>
            </a:r>
            <a:r>
              <a:rPr lang="ko" sz="1100" b="1">
                <a:latin typeface="Nanum Myeongjo"/>
                <a:ea typeface="Nanum Myeongjo"/>
                <a:cs typeface="Nanum Myeongjo"/>
                <a:sym typeface="Nanum Myeongjo"/>
              </a:rPr>
              <a:t>darknet53.conv.74</a:t>
            </a:r>
            <a:endParaRPr sz="11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Myeongjo"/>
              <a:buChar char="-"/>
            </a:pPr>
            <a:r>
              <a:rPr lang="ko" sz="1100">
                <a:latin typeface="Nanum Myeongjo"/>
                <a:ea typeface="Nanum Myeongjo"/>
                <a:cs typeface="Nanum Myeongjo"/>
                <a:sym typeface="Nanum Myeongjo"/>
              </a:rPr>
              <a:t>class: 80 (person, </a:t>
            </a:r>
            <a:r>
              <a:rPr lang="ko" sz="1100"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bicycle, car, motorbike, aeroplane …)</a:t>
            </a:r>
            <a:endParaRPr sz="1100"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174" y="3372293"/>
            <a:ext cx="3604129" cy="155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576" y="1475884"/>
            <a:ext cx="2795115" cy="159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908" y="3213813"/>
            <a:ext cx="3315791" cy="171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325" y="1475875"/>
            <a:ext cx="3707829" cy="178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l="7893" t="6959"/>
          <a:stretch/>
        </p:blipFill>
        <p:spPr>
          <a:xfrm>
            <a:off x="416825" y="1086700"/>
            <a:ext cx="7833298" cy="3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391625" y="225800"/>
            <a:ext cx="80760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데이터 수집 </a:t>
            </a:r>
            <a:b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- 360개 이미지 크롤링</a:t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391625" y="225800"/>
            <a:ext cx="80760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데이터 전처리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yolo의 data format에 맞게 전처리</a:t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- labeling tool로 Yolo Mark를 사용 </a:t>
            </a:r>
            <a:b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900">
                <a:latin typeface="Nanum Myeongjo"/>
                <a:ea typeface="Nanum Myeongjo"/>
                <a:cs typeface="Nanum Myeongjo"/>
                <a:sym typeface="Nanum Myeongjo"/>
              </a:rPr>
              <a:t>* Yolo mark: bounding box를 marking 할 수 있는 GUI를 제공</a:t>
            </a:r>
            <a:endParaRPr sz="9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00" y="1415200"/>
            <a:ext cx="3980525" cy="25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1"/>
          <p:cNvCxnSpPr/>
          <p:nvPr/>
        </p:nvCxnSpPr>
        <p:spPr>
          <a:xfrm>
            <a:off x="4600750" y="2741800"/>
            <a:ext cx="3786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6" name="Google Shape;136;p21"/>
          <p:cNvGrpSpPr/>
          <p:nvPr/>
        </p:nvGrpSpPr>
        <p:grpSpPr>
          <a:xfrm>
            <a:off x="5197200" y="2116500"/>
            <a:ext cx="3166700" cy="1259950"/>
            <a:chOff x="5197200" y="1659300"/>
            <a:chExt cx="3166700" cy="1259950"/>
          </a:xfrm>
        </p:grpSpPr>
        <p:pic>
          <p:nvPicPr>
            <p:cNvPr id="137" name="Google Shape;13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0175" y="2063075"/>
              <a:ext cx="3133725" cy="638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1"/>
            <p:cNvSpPr/>
            <p:nvPr/>
          </p:nvSpPr>
          <p:spPr>
            <a:xfrm>
              <a:off x="5365075" y="1962850"/>
              <a:ext cx="170700" cy="956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 txBox="1"/>
            <p:nvPr/>
          </p:nvSpPr>
          <p:spPr>
            <a:xfrm>
              <a:off x="5197200" y="1659300"/>
              <a:ext cx="603300" cy="2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Nanum Myeongjo"/>
                  <a:ea typeface="Nanum Myeongjo"/>
                  <a:cs typeface="Nanum Myeongjo"/>
                  <a:sym typeface="Nanum Myeongjo"/>
                </a:rPr>
                <a:t>class</a:t>
              </a:r>
              <a:endParaRPr sz="1200"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5569075" y="1962850"/>
              <a:ext cx="2717700" cy="956400"/>
            </a:xfrm>
            <a:prstGeom prst="rect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 txBox="1"/>
            <p:nvPr/>
          </p:nvSpPr>
          <p:spPr>
            <a:xfrm>
              <a:off x="6659275" y="1659300"/>
              <a:ext cx="929100" cy="20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latin typeface="Nanum Myeongjo"/>
                  <a:ea typeface="Nanum Myeongjo"/>
                  <a:cs typeface="Nanum Myeongjo"/>
                  <a:sym typeface="Nanum Myeongjo"/>
                </a:rPr>
                <a:t>bbox info</a:t>
              </a:r>
              <a:endParaRPr sz="1200"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</p:grpSp>
      <p:sp>
        <p:nvSpPr>
          <p:cNvPr id="142" name="Google Shape;142;p21"/>
          <p:cNvSpPr txBox="1"/>
          <p:nvPr/>
        </p:nvSpPr>
        <p:spPr>
          <a:xfrm>
            <a:off x="1615325" y="4013050"/>
            <a:ext cx="16089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Myeongjo"/>
                <a:ea typeface="Nanum Myeongjo"/>
                <a:cs typeface="Nanum Myeongjo"/>
                <a:sym typeface="Nanum Myeongjo"/>
              </a:rPr>
              <a:t>[ yolo mark GUI ]</a:t>
            </a:r>
            <a:endParaRPr sz="11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920075" y="3967500"/>
            <a:ext cx="21558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Myeongjo"/>
                <a:ea typeface="Nanum Myeongjo"/>
                <a:cs typeface="Nanum Myeongjo"/>
                <a:sym typeface="Nanum Myeongjo"/>
              </a:rPr>
              <a:t>[ 학습에 사용될 label file ]</a:t>
            </a:r>
            <a:endParaRPr sz="11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화면 슬라이드 쇼(16:9)</PresentationFormat>
  <Paragraphs>115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Nanum Myeongjo</vt:lpstr>
      <vt:lpstr>Times New Roman</vt:lpstr>
      <vt:lpstr>Ubuntu</vt:lpstr>
      <vt:lpstr>Simple Light</vt:lpstr>
      <vt:lpstr>시각지능 수업 프로젝트 8조 YOLOv3를 이용한 마스크 감지 (object detection) </vt:lpstr>
      <vt:lpstr>시각지능 프로젝트 주제 배경: 2020년 코로나19 사태로 건물 내 마스크 착용이 의무화되고 있음 주제: 실시간 object detection(yolov3)을 통한 마스크를 착용한 사람/ 착용하지 않은 사람 구분</vt:lpstr>
      <vt:lpstr>네트워크 선택: R-CNN vs YOLO</vt:lpstr>
      <vt:lpstr>YOLO 작동방식</vt:lpstr>
      <vt:lpstr>YOLO Network</vt:lpstr>
      <vt:lpstr>  </vt:lpstr>
      <vt:lpstr>초기 object detect 실행 결과  pretrained model에서는 mask가 검출되지 않음 사용 model: darknet53.conv.74 class: 80 (person, bicycle, car, motorbike, aeroplane …) </vt:lpstr>
      <vt:lpstr>PowerPoint 프레젠테이션</vt:lpstr>
      <vt:lpstr>PowerPoint 프레젠테이션</vt:lpstr>
      <vt:lpstr>PowerPoint 프레젠테이션</vt:lpstr>
      <vt:lpstr>모델 선택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시각지능 수업 프로젝트 8조 YOLOv3를 이용한 마스크 감지 (object detection) </dc:title>
  <cp:lastModifiedBy>뜨미</cp:lastModifiedBy>
  <cp:revision>1</cp:revision>
  <dcterms:modified xsi:type="dcterms:W3CDTF">2020-09-29T04:23:54Z</dcterms:modified>
</cp:coreProperties>
</file>